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315" r:id="rId3"/>
    <p:sldId id="320" r:id="rId4"/>
    <p:sldId id="322" r:id="rId5"/>
    <p:sldId id="323" r:id="rId6"/>
    <p:sldId id="324" r:id="rId7"/>
    <p:sldId id="316" r:id="rId8"/>
    <p:sldId id="321" r:id="rId9"/>
    <p:sldId id="326" r:id="rId10"/>
    <p:sldId id="327" r:id="rId11"/>
    <p:sldId id="325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52"/>
    <a:srgbClr val="E20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4541"/>
  </p:normalViewPr>
  <p:slideViewPr>
    <p:cSldViewPr>
      <p:cViewPr>
        <p:scale>
          <a:sx n="72" d="100"/>
          <a:sy n="72" d="100"/>
        </p:scale>
        <p:origin x="-534" y="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7146F-1C03-6F41-8E03-CCB25A4122E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F35A8-A9DC-5446-9B3E-5A93CDA90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68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f4b262e0b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f4b262e0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4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9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F35A8-A9DC-5446-9B3E-5A93CDA90D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662B8-1564-4503-8CB6-C432C1D58A12}" type="datetime1">
              <a:rPr lang="en-IN" smtClean="0"/>
              <a:t>27-09-2018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18748" y="6019800"/>
            <a:ext cx="2554505" cy="701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5C02-A6A4-440F-BF64-75468CA59BEA}" type="datetime1">
              <a:rPr lang="en-IN" smtClean="0"/>
              <a:t>27-09-2018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604B-2396-49EE-94EC-4E859A448E59}" type="datetime1">
              <a:rPr lang="en-IN" smtClean="0"/>
              <a:t>27-09-2018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11CCA-0B83-4BB4-8FCC-3156828A628F}" type="datetime1">
              <a:rPr lang="en-IN" smtClean="0"/>
              <a:t>27-09-2018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A281-D2ED-40E7-9413-A22771722E79}" type="datetime1">
              <a:rPr lang="en-IN" smtClean="0"/>
              <a:t>27-09-2018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518DD-5410-42BE-856A-28C40D717660}" type="datetime1">
              <a:rPr lang="en-IN" smtClean="0"/>
              <a:t>27-09-2018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B49-A26A-4659-93C0-C08F63BF9E9E}" type="datetime1">
              <a:rPr lang="en-IN" smtClean="0"/>
              <a:t>27-09-2018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8AAD-01FA-4DCD-AA06-1A560B041141}" type="datetime1">
              <a:rPr lang="en-IN" smtClean="0"/>
              <a:t>27-09-2018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7C7-1D80-441E-A4D3-8B6B6C60B5AD}" type="datetime1">
              <a:rPr lang="en-IN" smtClean="0"/>
              <a:t>27-09-2018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4F63-41C9-4FA1-9265-561DF249336B}" type="datetime1">
              <a:rPr lang="en-IN" smtClean="0"/>
              <a:t>27-09-2018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E64B-DB3E-40B4-9DF0-F8BF623551AA}" type="datetime1">
              <a:rPr lang="en-IN" smtClean="0"/>
              <a:t>27-09-2018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CCF5-EE39-430D-BAA7-3FED9EEEE528}" type="datetime1">
              <a:rPr lang="en-IN" smtClean="0"/>
              <a:t>27-09-2018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Teaching Pedagogy (Digital Image Processing)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589"/>
            <a:ext cx="12192000" cy="1809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yc.streetsblog.org/2015/09/01/wider-32nd-street-sidewalk-could-be-erased-to-bring-back-loading-zon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8600"/>
            <a:ext cx="10058400" cy="1752600"/>
          </a:xfrm>
        </p:spPr>
        <p:txBody>
          <a:bodyPr>
            <a:normAutofit/>
          </a:bodyPr>
          <a:lstStyle/>
          <a:p>
            <a:r>
              <a:rPr lang="fr-FR" b="1" dirty="0"/>
              <a:t>Pose Estimation in </a:t>
            </a:r>
            <a:r>
              <a:rPr lang="fr-FR" b="1" dirty="0" smtClean="0"/>
              <a:t>Surveillance </a:t>
            </a:r>
            <a:r>
              <a:rPr lang="fr-FR" b="1" dirty="0" err="1" smtClean="0"/>
              <a:t>Video</a:t>
            </a:r>
            <a:endParaRPr lang="en-US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381CF146-27FC-4D62-9FC1-CAB15BF6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30709"/>
              </p:ext>
            </p:extLst>
          </p:nvPr>
        </p:nvGraphicFramePr>
        <p:xfrm>
          <a:off x="990600" y="2971800"/>
          <a:ext cx="100584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Presented by: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Jeet</a:t>
                      </a:r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400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Jivrajani</a:t>
                      </a:r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(201501039)</a:t>
                      </a:r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Priya</a:t>
                      </a:r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Mehta (201501085)</a:t>
                      </a:r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Harshil</a:t>
                      </a:r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Shah (201501097)</a:t>
                      </a:r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Vishwa</a:t>
                      </a:r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400" kern="1200" dirty="0" err="1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Saparia</a:t>
                      </a:r>
                      <a:r>
                        <a:rPr lang="en-IN" sz="24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(201501118)</a:t>
                      </a:r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IN" sz="2400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Hiren</a:t>
                      </a:r>
                      <a:r>
                        <a:rPr lang="en-IN" sz="240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400" kern="120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Galiyawala</a:t>
                      </a:r>
                      <a:r>
                        <a:rPr lang="en-IN" sz="240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 (1849004)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7978424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distribution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48944"/>
              </p:ext>
            </p:extLst>
          </p:nvPr>
        </p:nvGraphicFramePr>
        <p:xfrm>
          <a:off x="1600200" y="1752600"/>
          <a:ext cx="86106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5300"/>
                <a:gridCol w="43053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Mask R-CNN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Jeet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Priya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Hiren</a:t>
                      </a:r>
                      <a:endParaRPr 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Semi</a:t>
                      </a:r>
                      <a:r>
                        <a:rPr lang="en-US" sz="3200" baseline="0" dirty="0" smtClean="0"/>
                        <a:t> / weak supervision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Harshil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Vishwa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Hiren</a:t>
                      </a:r>
                      <a:endParaRPr 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Documentation (Report + Presentation)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Harshil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Vishwa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Jeet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Priya</a:t>
                      </a:r>
                      <a:r>
                        <a:rPr lang="en-US" sz="3200" dirty="0" smtClean="0"/>
                        <a:t>, </a:t>
                      </a:r>
                      <a:r>
                        <a:rPr lang="en-US" sz="3200" dirty="0" err="1" smtClean="0"/>
                        <a:t>Hiren</a:t>
                      </a:r>
                      <a:endParaRPr 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52028"/>
            <a:ext cx="12192000" cy="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600"/>
          </a:xfrm>
          <a:prstGeom prst="rect">
            <a:avLst/>
          </a:prstGeom>
        </p:spPr>
        <p:txBody>
          <a:bodyPr spcFirstLastPara="1" wrap="square" lIns="105497" tIns="105497" rIns="105497" bIns="105497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4800"/>
              <a:t>REFERENCES</a:t>
            </a:r>
            <a:endParaRPr sz="4800"/>
          </a:p>
        </p:txBody>
      </p:sp>
      <p:sp>
        <p:nvSpPr>
          <p:cNvPr id="209" name="Google Shape;209;p36"/>
          <p:cNvSpPr txBox="1">
            <a:spLocks noGrp="1"/>
          </p:cNvSpPr>
          <p:nvPr>
            <p:ph type="body" idx="1"/>
          </p:nvPr>
        </p:nvSpPr>
        <p:spPr>
          <a:xfrm>
            <a:off x="838200" y="1379225"/>
            <a:ext cx="10515600" cy="4351200"/>
          </a:xfrm>
          <a:prstGeom prst="rect">
            <a:avLst/>
          </a:prstGeom>
        </p:spPr>
        <p:txBody>
          <a:bodyPr spcFirstLastPara="1" wrap="square" lIns="105497" tIns="105497" rIns="105497" bIns="105497" anchor="t" anchorCtr="0">
            <a:noAutofit/>
          </a:bodyPr>
          <a:lstStyle/>
          <a:p>
            <a:pPr marL="0" indent="0">
              <a:buNone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400" dirty="0"/>
              <a:t>K. He, G. </a:t>
            </a:r>
            <a:r>
              <a:rPr lang="en-US" sz="1400" dirty="0" err="1"/>
              <a:t>Gkioxari</a:t>
            </a:r>
            <a:r>
              <a:rPr lang="en-US" sz="1400" dirty="0"/>
              <a:t>, P. </a:t>
            </a:r>
            <a:r>
              <a:rPr lang="en-US" sz="1400" dirty="0" err="1"/>
              <a:t>Dollár</a:t>
            </a:r>
            <a:r>
              <a:rPr lang="en-US" sz="1400" dirty="0"/>
              <a:t>, and R. </a:t>
            </a:r>
            <a:r>
              <a:rPr lang="en-US" sz="1400" dirty="0" err="1"/>
              <a:t>Girshick</a:t>
            </a:r>
            <a:r>
              <a:rPr lang="en-US" sz="1400" dirty="0"/>
              <a:t>. Mask </a:t>
            </a:r>
            <a:r>
              <a:rPr lang="en-US" sz="1400" dirty="0" smtClean="0"/>
              <a:t>RCNN. In </a:t>
            </a:r>
            <a:r>
              <a:rPr lang="en-US" sz="1400" dirty="0"/>
              <a:t>IEEE International Conference on </a:t>
            </a:r>
            <a:r>
              <a:rPr lang="en-US" sz="1400" dirty="0" smtClean="0"/>
              <a:t>Computer Vision </a:t>
            </a:r>
            <a:r>
              <a:rPr lang="en-US" sz="1400" dirty="0"/>
              <a:t>(ICCV), 2017, Oct 22, pp. 2980 – 2988.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1400" dirty="0" err="1"/>
              <a:t>Girdhar</a:t>
            </a:r>
            <a:r>
              <a:rPr lang="en-US" sz="1400" dirty="0"/>
              <a:t> R, </a:t>
            </a:r>
            <a:r>
              <a:rPr lang="en-US" sz="1400" dirty="0" err="1"/>
              <a:t>Gkioxari</a:t>
            </a:r>
            <a:r>
              <a:rPr lang="en-US" sz="1400" dirty="0"/>
              <a:t> G, </a:t>
            </a:r>
            <a:r>
              <a:rPr lang="en-US" sz="1400" dirty="0" err="1"/>
              <a:t>Torresani</a:t>
            </a:r>
            <a:r>
              <a:rPr lang="en-US" sz="1400" dirty="0"/>
              <a:t> L, </a:t>
            </a:r>
            <a:r>
              <a:rPr lang="en-US" sz="1400" dirty="0" err="1"/>
              <a:t>Paluri</a:t>
            </a:r>
            <a:r>
              <a:rPr lang="en-US" sz="1400" dirty="0"/>
              <a:t> M, Tran D. Detect-and-Track: Efficient Pose Estimation in Videos. </a:t>
            </a:r>
            <a:r>
              <a:rPr lang="en-US" sz="1400" dirty="0" err="1"/>
              <a:t>InProceedings</a:t>
            </a:r>
            <a:r>
              <a:rPr lang="en-US" sz="1400" dirty="0"/>
              <a:t> of the IEEE Conference on Computer Vision and Pattern Recognition 2018 (pp. 350-359).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lang="en-US" sz="1400" dirty="0" err="1"/>
              <a:t>Güler</a:t>
            </a:r>
            <a:r>
              <a:rPr lang="en-US" sz="1400" dirty="0"/>
              <a:t> RA, </a:t>
            </a:r>
            <a:r>
              <a:rPr lang="en-US" sz="1400" dirty="0" err="1"/>
              <a:t>Neverova</a:t>
            </a:r>
            <a:r>
              <a:rPr lang="en-US" sz="1400" dirty="0"/>
              <a:t> N, Kokkinos I. </a:t>
            </a:r>
            <a:r>
              <a:rPr lang="en-US" sz="1400" dirty="0" err="1"/>
              <a:t>Densepose</a:t>
            </a:r>
            <a:r>
              <a:rPr lang="en-US" sz="1400" dirty="0"/>
              <a:t>: Dense human pose estimation in the wild. </a:t>
            </a:r>
            <a:r>
              <a:rPr lang="en-US" sz="1400" dirty="0" err="1"/>
              <a:t>arXiv</a:t>
            </a:r>
            <a:r>
              <a:rPr lang="en-US" sz="1400" dirty="0"/>
              <a:t> preprint arXiv:1802.00434. 2018 Feb 1.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" sz="1300" dirty="0"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lang="en-US" sz="1400" dirty="0" err="1"/>
              <a:t>Ukita</a:t>
            </a:r>
            <a:r>
              <a:rPr lang="en-US" sz="1400" dirty="0"/>
              <a:t> N, </a:t>
            </a:r>
            <a:r>
              <a:rPr lang="en-US" sz="1400" dirty="0" err="1"/>
              <a:t>Uematsu</a:t>
            </a:r>
            <a:r>
              <a:rPr lang="en-US" sz="1400" dirty="0"/>
              <a:t> Y. Semi-and weakly-supervised human pose estimation. Computer Vision and Image Understanding. 2018 May 1;170:67-78.</a:t>
            </a:r>
            <a:endParaRPr sz="13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" sz="13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lang="en-US" sz="1400" dirty="0"/>
              <a:t>Yu K, </a:t>
            </a:r>
            <a:r>
              <a:rPr lang="en-US" sz="1400" dirty="0" err="1"/>
              <a:t>Leng</a:t>
            </a:r>
            <a:r>
              <a:rPr lang="en-US" sz="1400" dirty="0"/>
              <a:t> B, Zhang Z, Li D, Huang K. Weakly-supervised learning of mid-level features for pedestrian attribute recognition and localization. </a:t>
            </a:r>
            <a:r>
              <a:rPr lang="en-US" sz="1400" dirty="0" err="1"/>
              <a:t>arXiv</a:t>
            </a:r>
            <a:r>
              <a:rPr lang="en-US" sz="1400" dirty="0"/>
              <a:t> preprint arXiv:1611.05603. 2016 Nov 17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1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78BD6A2-9B82-4DAB-8179-BF43837C31F3}"/>
              </a:ext>
            </a:extLst>
          </p:cNvPr>
          <p:cNvSpPr/>
          <p:nvPr/>
        </p:nvSpPr>
        <p:spPr>
          <a:xfrm>
            <a:off x="3101141" y="2644170"/>
            <a:ext cx="54555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600" b="1" dirty="0">
                <a:cs typeface="Times New Roman" pitchFamily="18" charset="0"/>
              </a:rPr>
              <a:t>Thank You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36DE105-B3E1-41D3-B9F4-D874ABCCE17F}"/>
              </a:ext>
            </a:extLst>
          </p:cNvPr>
          <p:cNvCxnSpPr>
            <a:cxnSpLocks/>
          </p:cNvCxnSpPr>
          <p:nvPr/>
        </p:nvCxnSpPr>
        <p:spPr>
          <a:xfrm>
            <a:off x="838200" y="2456316"/>
            <a:ext cx="10515600" cy="0"/>
          </a:xfrm>
          <a:prstGeom prst="line">
            <a:avLst/>
          </a:prstGeom>
          <a:ln w="38100">
            <a:solidFill>
              <a:srgbClr val="E20A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78DABCA-BFAB-41DD-84D5-AEC01468DED0}"/>
              </a:ext>
            </a:extLst>
          </p:cNvPr>
          <p:cNvCxnSpPr>
            <a:cxnSpLocks/>
          </p:cNvCxnSpPr>
          <p:nvPr/>
        </p:nvCxnSpPr>
        <p:spPr>
          <a:xfrm>
            <a:off x="838200" y="4314564"/>
            <a:ext cx="10515600" cy="0"/>
          </a:xfrm>
          <a:prstGeom prst="line">
            <a:avLst/>
          </a:prstGeom>
          <a:ln w="38100">
            <a:solidFill>
              <a:srgbClr val="151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7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cs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dirty="0">
                <a:cs typeface="Times New Roman" panose="02020603050405020304" pitchFamily="18" charset="0"/>
              </a:rPr>
              <a:t>Human pose estimation from surveillance video.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38200" y="2760539"/>
            <a:ext cx="8077200" cy="3183061"/>
            <a:chOff x="1524000" y="2284289"/>
            <a:chExt cx="6086168" cy="2497261"/>
          </a:xfrm>
        </p:grpSpPr>
        <p:pic>
          <p:nvPicPr>
            <p:cNvPr id="11" name="Google Shape;105;p15"/>
            <p:cNvPicPr preferRelativeResize="0"/>
            <p:nvPr/>
          </p:nvPicPr>
          <p:blipFill rotWithShape="1">
            <a:blip r:embed="rId3">
              <a:alphaModFix/>
            </a:blip>
            <a:srcRect l="6543" t="2315" r="40256"/>
            <a:stretch/>
          </p:blipFill>
          <p:spPr>
            <a:xfrm>
              <a:off x="1524000" y="2284289"/>
              <a:ext cx="2577922" cy="2497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06;p15"/>
            <p:cNvPicPr preferRelativeResize="0"/>
            <p:nvPr/>
          </p:nvPicPr>
          <p:blipFill rotWithShape="1">
            <a:blip r:embed="rId3">
              <a:alphaModFix/>
            </a:blip>
            <a:srcRect l="6543" t="2315" r="40256"/>
            <a:stretch/>
          </p:blipFill>
          <p:spPr>
            <a:xfrm>
              <a:off x="5032246" y="2284294"/>
              <a:ext cx="2577922" cy="24972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07;p15"/>
            <p:cNvSpPr/>
            <p:nvPr/>
          </p:nvSpPr>
          <p:spPr>
            <a:xfrm>
              <a:off x="6305192" y="2970845"/>
              <a:ext cx="649108" cy="144427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912" tIns="77912" rIns="77912" bIns="77912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09;p15"/>
            <p:cNvSpPr/>
            <p:nvPr/>
          </p:nvSpPr>
          <p:spPr>
            <a:xfrm>
              <a:off x="7078869" y="3070219"/>
              <a:ext cx="410677" cy="886950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912" tIns="77912" rIns="77912" bIns="77912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10;p15"/>
            <p:cNvSpPr/>
            <p:nvPr/>
          </p:nvSpPr>
          <p:spPr>
            <a:xfrm>
              <a:off x="5083085" y="3243206"/>
              <a:ext cx="888646" cy="1444275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912" tIns="77912" rIns="77912" bIns="77912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6" name="Google Shape;111;p15"/>
            <p:cNvCxnSpPr>
              <a:stCxn id="11" idx="3"/>
              <a:endCxn id="12" idx="1"/>
            </p:cNvCxnSpPr>
            <p:nvPr/>
          </p:nvCxnSpPr>
          <p:spPr>
            <a:xfrm>
              <a:off x="4101922" y="3532919"/>
              <a:ext cx="930324" cy="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8" name="TextBox 17"/>
          <p:cNvSpPr txBox="1"/>
          <p:nvPr/>
        </p:nvSpPr>
        <p:spPr>
          <a:xfrm>
            <a:off x="9756913" y="2828574"/>
            <a:ext cx="1752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Up-right,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front pose</a:t>
            </a:r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Up-right, 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back pose</a:t>
            </a:r>
          </a:p>
          <a:p>
            <a:endParaRPr lang="en-US" sz="2400" b="1" dirty="0" smtClean="0">
              <a:solidFill>
                <a:srgbClr val="00FF00"/>
              </a:solidFill>
            </a:endParaRPr>
          </a:p>
          <a:p>
            <a:r>
              <a:rPr lang="en-US" sz="2400" b="1" dirty="0" smtClean="0">
                <a:solidFill>
                  <a:srgbClr val="00FF00"/>
                </a:solidFill>
              </a:rPr>
              <a:t>Sitting, </a:t>
            </a:r>
          </a:p>
          <a:p>
            <a:r>
              <a:rPr lang="en-US" sz="2400" b="1" dirty="0" smtClean="0">
                <a:solidFill>
                  <a:srgbClr val="00FF00"/>
                </a:solidFill>
              </a:rPr>
              <a:t>side pose</a:t>
            </a:r>
            <a:endParaRPr lang="en-US" sz="2400" b="1" dirty="0">
              <a:solidFill>
                <a:srgbClr val="00FF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8200" y="6215390"/>
            <a:ext cx="6019800" cy="261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itchFamily="34" charset="0"/>
                <a:cs typeface="Arial" pitchFamily="34" charset="0"/>
                <a:hlinkClick r:id="rId4"/>
              </a:rPr>
              <a:t>https://nyc.streetsblog.org/2015/09/01/wider-32nd-street-sidewalk-could-be-erased-to-bring-back-loading-zones/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0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 [1]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3733801"/>
            <a:ext cx="4953000" cy="2666999"/>
          </a:xfrm>
        </p:spPr>
        <p:txBody>
          <a:bodyPr>
            <a:noAutofit/>
          </a:bodyPr>
          <a:lstStyle/>
          <a:p>
            <a:pPr algn="just"/>
            <a:r>
              <a:rPr lang="en-IN" sz="2400" dirty="0" smtClean="0"/>
              <a:t>Mask R-CNN extends Faster R-CNN.</a:t>
            </a:r>
            <a:endParaRPr lang="en-IN" sz="2400" dirty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branch for predicting an object </a:t>
            </a:r>
            <a:r>
              <a:rPr lang="en-US" sz="2400" dirty="0" smtClean="0"/>
              <a:t>mask.</a:t>
            </a:r>
          </a:p>
          <a:p>
            <a:pPr algn="just"/>
            <a:r>
              <a:rPr lang="en-IN" sz="2400" dirty="0" smtClean="0"/>
              <a:t>ROI Alignment</a:t>
            </a:r>
            <a:endParaRPr lang="en-IN" sz="2400" dirty="0"/>
          </a:p>
        </p:txBody>
      </p:sp>
      <p:pic>
        <p:nvPicPr>
          <p:cNvPr id="1026" name="Picture 2" descr="Mask R-CN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19791"/>
          <a:stretch/>
        </p:blipFill>
        <p:spPr bwMode="auto">
          <a:xfrm>
            <a:off x="76200" y="1278569"/>
            <a:ext cx="5029200" cy="23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228924" y="1371600"/>
            <a:ext cx="4734476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 err="1" smtClean="0"/>
              <a:t>Keypoint</a:t>
            </a:r>
            <a:r>
              <a:rPr lang="en-US" sz="2800" dirty="0" smtClean="0"/>
              <a:t> location = 1-hot mask</a:t>
            </a:r>
          </a:p>
          <a:p>
            <a:pPr algn="just"/>
            <a:r>
              <a:rPr lang="en-US" sz="2800" dirty="0" smtClean="0"/>
              <a:t>Human pose = 17 </a:t>
            </a:r>
            <a:r>
              <a:rPr lang="en-US" sz="2800" dirty="0" err="1" smtClean="0"/>
              <a:t>keypoints</a:t>
            </a:r>
            <a:endParaRPr lang="en-US" sz="2800" dirty="0" smtClean="0"/>
          </a:p>
          <a:p>
            <a:pPr algn="just"/>
            <a:r>
              <a:rPr lang="en-US" sz="2800" dirty="0" smtClean="0"/>
              <a:t>Represents pose as 17 masks</a:t>
            </a:r>
          </a:p>
          <a:p>
            <a:pPr algn="just"/>
            <a:r>
              <a:rPr lang="en-US" sz="2800" dirty="0"/>
              <a:t>Mask R-CNN to predict K masks, one </a:t>
            </a:r>
            <a:r>
              <a:rPr lang="en-US" sz="2800" dirty="0" smtClean="0"/>
              <a:t>for each </a:t>
            </a:r>
            <a:r>
              <a:rPr lang="en-US" sz="2800" dirty="0"/>
              <a:t>of K </a:t>
            </a:r>
            <a:r>
              <a:rPr lang="en-US" sz="2800" dirty="0" err="1"/>
              <a:t>keypoint</a:t>
            </a:r>
            <a:r>
              <a:rPr lang="en-US" sz="2800" dirty="0"/>
              <a:t> types</a:t>
            </a:r>
            <a:endParaRPr lang="en-US" sz="2800" dirty="0" smtClean="0"/>
          </a:p>
          <a:p>
            <a:pPr algn="just"/>
            <a:endParaRPr lang="en-IN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0" t="17365" r="38564" b="10179"/>
          <a:stretch/>
        </p:blipFill>
        <p:spPr bwMode="auto">
          <a:xfrm>
            <a:off x="5867400" y="1447800"/>
            <a:ext cx="1209124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76737C-E2D6-4B32-8441-8CDD79F4252D}"/>
              </a:ext>
            </a:extLst>
          </p:cNvPr>
          <p:cNvSpPr txBox="1"/>
          <p:nvPr/>
        </p:nvSpPr>
        <p:spPr>
          <a:xfrm>
            <a:off x="290945" y="6396335"/>
            <a:ext cx="11568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 smtClean="0"/>
              <a:t>K</a:t>
            </a:r>
            <a:r>
              <a:rPr lang="en-US" sz="1200" dirty="0"/>
              <a:t>. He, G. </a:t>
            </a:r>
            <a:r>
              <a:rPr lang="en-US" sz="1200" dirty="0" err="1"/>
              <a:t>Gkioxari</a:t>
            </a:r>
            <a:r>
              <a:rPr lang="en-US" sz="1200" dirty="0"/>
              <a:t>, P. </a:t>
            </a:r>
            <a:r>
              <a:rPr lang="en-US" sz="1200" dirty="0" err="1"/>
              <a:t>Dollár</a:t>
            </a:r>
            <a:r>
              <a:rPr lang="en-US" sz="1200" dirty="0"/>
              <a:t>, and R. </a:t>
            </a:r>
            <a:r>
              <a:rPr lang="en-US" sz="1200" dirty="0" err="1"/>
              <a:t>Girshick</a:t>
            </a:r>
            <a:r>
              <a:rPr lang="en-US" sz="1200" dirty="0"/>
              <a:t>. Mask RCNN. In IEEE International Conference on Computer Vision (ICCV), 2017, Oct 22, pp. 2980 – 2988.</a:t>
            </a:r>
            <a:endParaRPr lang="en-IN" sz="12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2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Detect and </a:t>
            </a:r>
            <a:r>
              <a:rPr lang="en" dirty="0" smtClean="0"/>
              <a:t>Track [2]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4751"/>
          </a:xfrm>
        </p:spPr>
        <p:txBody>
          <a:bodyPr>
            <a:normAutofit/>
          </a:bodyPr>
          <a:lstStyle/>
          <a:p>
            <a:pPr marL="457200" lvl="0" indent="-381000">
              <a:spcBef>
                <a:spcPts val="900"/>
              </a:spcBef>
              <a:buSzPts val="2400"/>
              <a:buChar char="-"/>
            </a:pPr>
            <a:r>
              <a:rPr lang="en-US" dirty="0"/>
              <a:t>Dataset used : </a:t>
            </a:r>
            <a:r>
              <a:rPr lang="en-US" dirty="0" err="1"/>
              <a:t>PoseTrack</a:t>
            </a:r>
            <a:r>
              <a:rPr lang="en-US" dirty="0"/>
              <a:t> Dataset </a:t>
            </a:r>
          </a:p>
          <a:p>
            <a:pPr marL="457200" lvl="0" indent="-381000">
              <a:spcBef>
                <a:spcPts val="0"/>
              </a:spcBef>
              <a:buSzPts val="2400"/>
              <a:buChar char="-"/>
            </a:pPr>
            <a:r>
              <a:rPr lang="en-US" dirty="0"/>
              <a:t>Two stage approach for pose tracking </a:t>
            </a:r>
          </a:p>
          <a:p>
            <a:pPr marL="914400" lvl="1" indent="-361950">
              <a:lnSpc>
                <a:spcPct val="115000"/>
              </a:lnSpc>
              <a:spcBef>
                <a:spcPts val="0"/>
              </a:spcBef>
              <a:buSzPts val="2100"/>
              <a:buFont typeface="Calibri"/>
              <a:buChar char="-"/>
            </a:pPr>
            <a:r>
              <a:rPr lang="en-US" dirty="0"/>
              <a:t>Spatiotemporal pose estimation over clips</a:t>
            </a:r>
          </a:p>
          <a:p>
            <a:pPr marL="1371600" lvl="2" indent="-336550">
              <a:lnSpc>
                <a:spcPct val="115000"/>
              </a:lnSpc>
              <a:spcBef>
                <a:spcPts val="0"/>
              </a:spcBef>
              <a:buSzPts val="1700"/>
              <a:buChar char="-"/>
            </a:pPr>
            <a:r>
              <a:rPr lang="en-US" dirty="0"/>
              <a:t>Top down key count estimation using Mask R-CNN </a:t>
            </a:r>
          </a:p>
          <a:p>
            <a:pPr marL="1371600" lvl="2" indent="-336550">
              <a:lnSpc>
                <a:spcPct val="115000"/>
              </a:lnSpc>
              <a:spcBef>
                <a:spcPts val="0"/>
              </a:spcBef>
              <a:buSzPts val="1700"/>
              <a:buChar char="-"/>
            </a:pPr>
            <a:r>
              <a:rPr lang="en-US" dirty="0" smtClean="0"/>
              <a:t>Key points detected by 3D </a:t>
            </a:r>
            <a:r>
              <a:rPr lang="en-US" dirty="0" err="1" smtClean="0"/>
              <a:t>ResNet</a:t>
            </a:r>
            <a:r>
              <a:rPr lang="en-US" dirty="0" smtClean="0"/>
              <a:t> Model, then fed to shallow network</a:t>
            </a:r>
          </a:p>
          <a:p>
            <a:pPr marL="1371600" lvl="2" indent="-336550">
              <a:lnSpc>
                <a:spcPct val="115000"/>
              </a:lnSpc>
              <a:spcBef>
                <a:spcPts val="0"/>
              </a:spcBef>
              <a:buSzPts val="1700"/>
              <a:buChar char="-"/>
            </a:pPr>
            <a:r>
              <a:rPr lang="en-US" dirty="0" smtClean="0"/>
              <a:t>Uses </a:t>
            </a:r>
            <a:r>
              <a:rPr lang="en-US" dirty="0"/>
              <a:t>3D R-CNN for improved efficiency to occlusion </a:t>
            </a:r>
          </a:p>
          <a:p>
            <a:pPr marL="914400" lvl="1" indent="-361950">
              <a:spcBef>
                <a:spcPts val="0"/>
              </a:spcBef>
              <a:buSzPts val="2100"/>
              <a:buChar char="-"/>
            </a:pPr>
            <a:r>
              <a:rPr lang="en-US" dirty="0"/>
              <a:t>Linking key point predictions </a:t>
            </a:r>
          </a:p>
          <a:p>
            <a:pPr marL="1371600" lvl="2" indent="-336550">
              <a:spcBef>
                <a:spcPts val="0"/>
              </a:spcBef>
              <a:buSzPts val="1700"/>
              <a:buChar char="-"/>
            </a:pPr>
            <a:r>
              <a:rPr lang="en-US" dirty="0"/>
              <a:t>Key points are linked in successive frames using the LSTM model</a:t>
            </a:r>
          </a:p>
          <a:p>
            <a:pPr marL="1371600" lvl="2" indent="-336550">
              <a:spcBef>
                <a:spcPts val="0"/>
              </a:spcBef>
              <a:buSzPts val="1700"/>
              <a:buChar char="-"/>
            </a:pPr>
            <a:r>
              <a:rPr lang="en-US" dirty="0"/>
              <a:t>Likelihood distance based metric</a:t>
            </a:r>
          </a:p>
          <a:p>
            <a:pPr marL="457200" lvl="0" indent="-381000">
              <a:spcBef>
                <a:spcPts val="0"/>
              </a:spcBef>
              <a:buSzPts val="2400"/>
              <a:buChar char="-"/>
            </a:pPr>
            <a:r>
              <a:rPr lang="en-US" dirty="0"/>
              <a:t>Accuracy : 51.8%</a:t>
            </a:r>
          </a:p>
          <a:p>
            <a:pPr algn="just"/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76737C-E2D6-4B32-8441-8CDD79F4252D}"/>
              </a:ext>
            </a:extLst>
          </p:cNvPr>
          <p:cNvSpPr txBox="1"/>
          <p:nvPr/>
        </p:nvSpPr>
        <p:spPr>
          <a:xfrm>
            <a:off x="290945" y="6396335"/>
            <a:ext cx="1156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1200" dirty="0" smtClean="0"/>
              <a:t>2. </a:t>
            </a:r>
            <a:r>
              <a:rPr lang="en-US" sz="1200" dirty="0" err="1" smtClean="0"/>
              <a:t>Girdhar</a:t>
            </a:r>
            <a:r>
              <a:rPr lang="en-US" sz="1200" dirty="0" smtClean="0"/>
              <a:t> </a:t>
            </a:r>
            <a:r>
              <a:rPr lang="en-US" sz="1200" dirty="0"/>
              <a:t>R, </a:t>
            </a:r>
            <a:r>
              <a:rPr lang="en-US" sz="1200" dirty="0" err="1"/>
              <a:t>Gkioxari</a:t>
            </a:r>
            <a:r>
              <a:rPr lang="en-US" sz="1200" dirty="0"/>
              <a:t> G, </a:t>
            </a:r>
            <a:r>
              <a:rPr lang="en-US" sz="1200" dirty="0" err="1"/>
              <a:t>Torresani</a:t>
            </a:r>
            <a:r>
              <a:rPr lang="en-US" sz="1200" dirty="0"/>
              <a:t> L, </a:t>
            </a:r>
            <a:r>
              <a:rPr lang="en-US" sz="1200" dirty="0" err="1"/>
              <a:t>Paluri</a:t>
            </a:r>
            <a:r>
              <a:rPr lang="en-US" sz="1200" dirty="0"/>
              <a:t> M, Tran D. Detect-and-Track: Efficient Pose Estimation in Videos. </a:t>
            </a:r>
            <a:r>
              <a:rPr lang="en-US" sz="1200" dirty="0" err="1"/>
              <a:t>InProceedings</a:t>
            </a:r>
            <a:r>
              <a:rPr lang="en-US" sz="1200" dirty="0"/>
              <a:t> of the IEEE Conference on Computer Vision and Pattern Recognition 2018 (pp. 350-359).</a:t>
            </a:r>
            <a:endParaRPr lang="en-IN" sz="12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Dense </a:t>
            </a:r>
            <a:r>
              <a:rPr lang="en" dirty="0" smtClean="0"/>
              <a:t>Pose 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3581399"/>
          </a:xfrm>
        </p:spPr>
        <p:txBody>
          <a:bodyPr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400" dirty="0" smtClean="0"/>
              <a:t>-In </a:t>
            </a:r>
            <a:r>
              <a:rPr lang="en-US" sz="2400" dirty="0"/>
              <a:t>Dense pose estimation, it maps all human pixels of an RGB image to the 3D surface of the human body.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dirty="0"/>
              <a:t>Left: The image and the regressed correspondence by </a:t>
            </a:r>
            <a:r>
              <a:rPr lang="en-US" sz="2400" dirty="0" err="1"/>
              <a:t>DensePose</a:t>
            </a:r>
            <a:r>
              <a:rPr lang="en-US" sz="2400" dirty="0"/>
              <a:t>-RCNN, Middle: </a:t>
            </a:r>
            <a:r>
              <a:rPr lang="en-US" sz="2400" dirty="0" err="1"/>
              <a:t>DensePose</a:t>
            </a:r>
            <a:r>
              <a:rPr lang="en-US" sz="2400" dirty="0"/>
              <a:t> COCO Dataset annotations, Right: Partitioning and UV </a:t>
            </a:r>
            <a:r>
              <a:rPr lang="en-US" sz="2400" dirty="0" err="1"/>
              <a:t>parametrization</a:t>
            </a:r>
            <a:r>
              <a:rPr lang="en-US" sz="2400" dirty="0"/>
              <a:t> of the body surface.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dirty="0"/>
              <a:t>It divides the image into 24 parts in the UV parameterization.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dirty="0"/>
              <a:t>Each part is represented using maximum of 14 </a:t>
            </a:r>
            <a:r>
              <a:rPr lang="en-US" sz="2400" dirty="0" err="1"/>
              <a:t>keypoints</a:t>
            </a:r>
            <a:r>
              <a:rPr lang="en-US" sz="2400" dirty="0"/>
              <a:t> depending of the size of image.</a:t>
            </a:r>
            <a:endParaRPr lang="en-IN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4267200"/>
            <a:ext cx="9144000" cy="22021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76737C-E2D6-4B32-8441-8CDD79F4252D}"/>
              </a:ext>
            </a:extLst>
          </p:cNvPr>
          <p:cNvSpPr txBox="1"/>
          <p:nvPr/>
        </p:nvSpPr>
        <p:spPr>
          <a:xfrm>
            <a:off x="290945" y="6396335"/>
            <a:ext cx="11568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1200" dirty="0" smtClean="0"/>
              <a:t>3. </a:t>
            </a:r>
            <a:r>
              <a:rPr lang="en-US" sz="1200" dirty="0" err="1" smtClean="0"/>
              <a:t>Güler</a:t>
            </a:r>
            <a:r>
              <a:rPr lang="en-US" sz="1200" dirty="0" smtClean="0"/>
              <a:t> </a:t>
            </a:r>
            <a:r>
              <a:rPr lang="en-US" sz="1200" dirty="0"/>
              <a:t>RA, </a:t>
            </a:r>
            <a:r>
              <a:rPr lang="en-US" sz="1200" dirty="0" err="1"/>
              <a:t>Neverova</a:t>
            </a:r>
            <a:r>
              <a:rPr lang="en-US" sz="1200" dirty="0"/>
              <a:t> N, Kokkinos I. </a:t>
            </a:r>
            <a:r>
              <a:rPr lang="en-US" sz="1200" dirty="0" err="1"/>
              <a:t>Densepose</a:t>
            </a:r>
            <a:r>
              <a:rPr lang="en-US" sz="1200" dirty="0"/>
              <a:t>: Dense human pose estimation in the wild. </a:t>
            </a:r>
            <a:r>
              <a:rPr lang="en-US" sz="1200" dirty="0" err="1"/>
              <a:t>arXiv</a:t>
            </a:r>
            <a:r>
              <a:rPr lang="en-US" sz="1200" dirty="0"/>
              <a:t> preprint arXiv:1802.00434. 2018 Feb 1.</a:t>
            </a:r>
            <a:endParaRPr lang="en-IN" sz="12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Dense </a:t>
            </a:r>
            <a:r>
              <a:rPr lang="en" dirty="0" smtClean="0"/>
              <a:t>Pose [3]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3581399"/>
          </a:xfrm>
        </p:spPr>
        <p:txBody>
          <a:bodyPr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en-US" sz="2400" dirty="0"/>
              <a:t>Training a deep network that predicts dense correspondence between image pixels and surface coordinates.</a:t>
            </a:r>
          </a:p>
          <a:p>
            <a:pPr marL="0" lvl="0" indent="0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400" dirty="0"/>
              <a:t>Combining the Mask-RCNN network within a </a:t>
            </a:r>
            <a:r>
              <a:rPr lang="en-US" sz="2400" dirty="0" err="1"/>
              <a:t>DenseReg</a:t>
            </a:r>
            <a:r>
              <a:rPr lang="en-US" sz="2400" dirty="0"/>
              <a:t> (Dense Regression System) to obtain the correspondences between the RGB image and a 3D body surface model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3202057"/>
            <a:ext cx="7543800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5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</a:rPr>
              <a:t>Semi- and weakly-supervised human pose </a:t>
            </a:r>
            <a:r>
              <a:rPr lang="en" dirty="0" smtClean="0">
                <a:solidFill>
                  <a:srgbClr val="222222"/>
                </a:solidFill>
                <a:highlight>
                  <a:srgbClr val="FFFFFF"/>
                </a:highlight>
              </a:rPr>
              <a:t>estimation [4]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10972800" cy="946151"/>
          </a:xfrm>
        </p:spPr>
        <p:txBody>
          <a:bodyPr>
            <a:normAutofit fontScale="62500" lnSpcReduction="20000"/>
          </a:bodyPr>
          <a:lstStyle/>
          <a:p>
            <a:pPr marL="457200" lvl="0" indent="0">
              <a:spcBef>
                <a:spcPts val="900"/>
              </a:spcBef>
              <a:buNone/>
            </a:pPr>
            <a:r>
              <a:rPr lang="en-US" b="1" dirty="0" smtClean="0"/>
              <a:t>DATASET </a:t>
            </a:r>
            <a:r>
              <a:rPr lang="en-US" b="1" dirty="0"/>
              <a:t>used</a:t>
            </a:r>
          </a:p>
          <a:p>
            <a:pPr marL="457200" lvl="0">
              <a:spcBef>
                <a:spcPts val="900"/>
              </a:spcBef>
              <a:buSzPts val="1800"/>
            </a:pPr>
            <a:r>
              <a:rPr lang="en-US" dirty="0"/>
              <a:t>LSP, LSP extended (Johnson and </a:t>
            </a:r>
            <a:r>
              <a:rPr lang="en-US" dirty="0" err="1"/>
              <a:t>Everingham</a:t>
            </a:r>
            <a:r>
              <a:rPr lang="en-US" dirty="0"/>
              <a:t>, 2010) and MPII human pose</a:t>
            </a:r>
          </a:p>
          <a:p>
            <a:pPr marL="457200" lvl="0">
              <a:spcBef>
                <a:spcPts val="0"/>
              </a:spcBef>
              <a:buSzPts val="1800"/>
            </a:pPr>
            <a:r>
              <a:rPr lang="en-US" dirty="0"/>
              <a:t>Further for performance gain of  COCO 2016 key point challenge dataset is used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376737C-E2D6-4B32-8441-8CDD79F4252D}"/>
              </a:ext>
            </a:extLst>
          </p:cNvPr>
          <p:cNvSpPr txBox="1"/>
          <p:nvPr/>
        </p:nvSpPr>
        <p:spPr>
          <a:xfrm>
            <a:off x="290945" y="6396335"/>
            <a:ext cx="11568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algn="just">
              <a:buClr>
                <a:schemeClr val="accent1">
                  <a:lumMod val="75000"/>
                </a:schemeClr>
              </a:buClr>
              <a:buFont typeface="+mj-lt"/>
              <a:buAutoNum type="arabicPeriod" startAt="4"/>
            </a:pPr>
            <a:r>
              <a:rPr lang="en-US" sz="1200" dirty="0" err="1"/>
              <a:t>Ukita</a:t>
            </a:r>
            <a:r>
              <a:rPr lang="en-US" sz="1200" dirty="0"/>
              <a:t> N, </a:t>
            </a:r>
            <a:r>
              <a:rPr lang="en-US" sz="1200" dirty="0" err="1"/>
              <a:t>Uematsu</a:t>
            </a:r>
            <a:r>
              <a:rPr lang="en-US" sz="1200" dirty="0"/>
              <a:t> Y. Semi-and weakly-supervised human pose estimation. Computer Vision and Image Understanding. 2018 May 1;170:67-78.</a:t>
            </a:r>
            <a:endParaRPr lang="en-IN" sz="1200" dirty="0"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62" y="957262"/>
            <a:ext cx="6040638" cy="430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2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WPAL [5]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84751"/>
          </a:xfrm>
        </p:spPr>
        <p:txBody>
          <a:bodyPr>
            <a:normAutofit fontScale="85000" lnSpcReduction="20000"/>
          </a:bodyPr>
          <a:lstStyle/>
          <a:p>
            <a:pPr marL="139700" lvl="0" indent="0">
              <a:spcBef>
                <a:spcPts val="0"/>
              </a:spcBef>
              <a:buClr>
                <a:srgbClr val="222222"/>
              </a:buClr>
              <a:buSzPts val="1400"/>
              <a:buNone/>
            </a:pPr>
            <a:r>
              <a:rPr lang="en-US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-Weakly-supervised </a:t>
            </a:r>
            <a:r>
              <a:rPr lang="en-US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Learning of Mid-level Features for Pedestrian </a:t>
            </a:r>
            <a:r>
              <a:rPr lang="en-US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Attribute Recognition </a:t>
            </a:r>
            <a:r>
              <a:rPr lang="en-US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Localization</a:t>
            </a:r>
          </a:p>
          <a:p>
            <a:pPr marL="0" lvl="0" indent="0">
              <a:spcBef>
                <a:spcPts val="900"/>
              </a:spcBef>
              <a:buNone/>
            </a:pPr>
            <a:r>
              <a:rPr lang="en-US" dirty="0" smtClean="0"/>
              <a:t>-Dataset </a:t>
            </a:r>
            <a:r>
              <a:rPr lang="en-US" dirty="0"/>
              <a:t>used : RAP and PETA</a:t>
            </a:r>
          </a:p>
          <a:p>
            <a:pPr marL="0" lvl="0" indent="0">
              <a:spcBef>
                <a:spcPts val="900"/>
              </a:spcBef>
              <a:buNone/>
            </a:pPr>
            <a:r>
              <a:rPr lang="en-US" dirty="0"/>
              <a:t>Method : </a:t>
            </a:r>
          </a:p>
          <a:p>
            <a:pPr marL="457200" lvl="0">
              <a:spcBef>
                <a:spcPts val="900"/>
              </a:spcBef>
              <a:buSzPts val="1800"/>
              <a:buFont typeface="Calibri"/>
              <a:buChar char="-"/>
            </a:pPr>
            <a:r>
              <a:rPr lang="en-US" dirty="0" err="1"/>
              <a:t>GoogLeNet</a:t>
            </a:r>
            <a:r>
              <a:rPr lang="en-US" dirty="0"/>
              <a:t> model </a:t>
            </a:r>
            <a:r>
              <a:rPr lang="en-US" dirty="0" err="1"/>
              <a:t>pretrained</a:t>
            </a:r>
            <a:r>
              <a:rPr lang="en-US" dirty="0"/>
              <a:t> on </a:t>
            </a:r>
            <a:r>
              <a:rPr lang="en-US" dirty="0" err="1"/>
              <a:t>ImageNet</a:t>
            </a:r>
            <a:r>
              <a:rPr lang="en-US" dirty="0"/>
              <a:t> used. </a:t>
            </a:r>
          </a:p>
          <a:p>
            <a:pPr marL="457200" lvl="0">
              <a:spcBef>
                <a:spcPts val="0"/>
              </a:spcBef>
              <a:buSzPts val="1800"/>
              <a:buFont typeface="Calibri"/>
              <a:buChar char="-"/>
            </a:pPr>
            <a:r>
              <a:rPr lang="en-US" dirty="0"/>
              <a:t>Firstly a set of mid-level attribute-relevant features discovered, and then attributes based of the response of these features predicted. </a:t>
            </a:r>
          </a:p>
          <a:p>
            <a:pPr marL="457200" lvl="0">
              <a:spcBef>
                <a:spcPts val="0"/>
              </a:spcBef>
              <a:buSzPts val="1800"/>
              <a:buFont typeface="Calibri"/>
              <a:buChar char="-"/>
            </a:pPr>
            <a:r>
              <a:rPr lang="en-US" dirty="0"/>
              <a:t>The activation maps of these features can be used to infer the location and rough shape of an attribute.</a:t>
            </a:r>
          </a:p>
          <a:p>
            <a:pPr marL="0" lvl="0" indent="0">
              <a:spcBef>
                <a:spcPts val="900"/>
              </a:spcBef>
              <a:buNone/>
            </a:pPr>
            <a:r>
              <a:rPr lang="en-US" dirty="0"/>
              <a:t>Accuracy :</a:t>
            </a:r>
          </a:p>
          <a:p>
            <a:pPr marL="457200" lvl="0">
              <a:spcBef>
                <a:spcPts val="900"/>
              </a:spcBef>
              <a:buSzPts val="1800"/>
              <a:buChar char="-"/>
            </a:pPr>
            <a:r>
              <a:rPr lang="en-US" dirty="0"/>
              <a:t>RAP : 78.80%</a:t>
            </a:r>
          </a:p>
          <a:p>
            <a:pPr marL="457200" lvl="0">
              <a:spcBef>
                <a:spcPts val="0"/>
              </a:spcBef>
              <a:buSzPts val="1800"/>
              <a:buChar char="-"/>
            </a:pPr>
            <a:r>
              <a:rPr lang="en-US" dirty="0"/>
              <a:t>PETA : 83.40 %</a:t>
            </a:r>
          </a:p>
          <a:p>
            <a:pPr marL="457200" lvl="0" indent="-317500">
              <a:spcBef>
                <a:spcPts val="0"/>
              </a:spcBef>
              <a:buClr>
                <a:srgbClr val="222222"/>
              </a:buClr>
              <a:buSzPts val="1400"/>
              <a:buFont typeface="Arial"/>
              <a:buChar char="-"/>
            </a:pP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376737C-E2D6-4B32-8441-8CDD79F4252D}"/>
              </a:ext>
            </a:extLst>
          </p:cNvPr>
          <p:cNvSpPr txBox="1"/>
          <p:nvPr/>
        </p:nvSpPr>
        <p:spPr>
          <a:xfrm>
            <a:off x="290945" y="6396335"/>
            <a:ext cx="1156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</a:pPr>
            <a:r>
              <a:rPr lang="en-US" sz="1200" dirty="0" smtClean="0"/>
              <a:t>5. Yu </a:t>
            </a:r>
            <a:r>
              <a:rPr lang="en-US" sz="1200" dirty="0"/>
              <a:t>K, </a:t>
            </a:r>
            <a:r>
              <a:rPr lang="en-US" sz="1200" dirty="0" err="1"/>
              <a:t>Leng</a:t>
            </a:r>
            <a:r>
              <a:rPr lang="en-US" sz="1200" dirty="0"/>
              <a:t> B, Zhang Z, Li D, Huang K. Weakly-supervised learning of mid-level features for pedestrian attribute recognition and localization. </a:t>
            </a:r>
            <a:r>
              <a:rPr lang="en-US" sz="1200" dirty="0" err="1"/>
              <a:t>arXiv</a:t>
            </a:r>
            <a:r>
              <a:rPr lang="en-US" sz="1200" dirty="0"/>
              <a:t> preprint arXiv:1611.05603. 2016 Nov 17.</a:t>
            </a:r>
            <a:endParaRPr lang="en-IN" sz="12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Mask R-CNN results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D:\SEAS - AU\Course Work\Computer Vision\Assignments\01. Pose Estimation\object_detectio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" y="1219200"/>
            <a:ext cx="5486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SEAS - AU\Course Work\Computer Vision\Assignments\01. Pose Estimation\Test - 2 mas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661" y="1219200"/>
            <a:ext cx="5486400" cy="40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852</Words>
  <Application>Microsoft Office PowerPoint</Application>
  <PresentationFormat>Custom</PresentationFormat>
  <Paragraphs>100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Pose Estimation in Surveillance Video</vt:lpstr>
      <vt:lpstr>Problem statement</vt:lpstr>
      <vt:lpstr>Mask R-CNN [1]</vt:lpstr>
      <vt:lpstr>Detect and Track [2]</vt:lpstr>
      <vt:lpstr>Dense Pose [3]</vt:lpstr>
      <vt:lpstr>Dense Pose [3]</vt:lpstr>
      <vt:lpstr>Semi- and weakly-supervised human pose estimation [4]</vt:lpstr>
      <vt:lpstr>WPAL [5]</vt:lpstr>
      <vt:lpstr>Mask R-CNN results</vt:lpstr>
      <vt:lpstr>Work distribution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Image based Undetectable Steganographic Technique (ImUST)</dc:title>
  <dc:creator>Administrator</dc:creator>
  <cp:lastModifiedBy>admin</cp:lastModifiedBy>
  <cp:revision>234</cp:revision>
  <dcterms:created xsi:type="dcterms:W3CDTF">2006-08-16T00:00:00Z</dcterms:created>
  <dcterms:modified xsi:type="dcterms:W3CDTF">2018-09-27T04:55:41Z</dcterms:modified>
</cp:coreProperties>
</file>